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303" r:id="rId4"/>
    <p:sldId id="305" r:id="rId5"/>
    <p:sldId id="311" r:id="rId6"/>
    <p:sldId id="312" r:id="rId7"/>
    <p:sldId id="313" r:id="rId8"/>
    <p:sldId id="294" r:id="rId9"/>
    <p:sldId id="315" r:id="rId10"/>
    <p:sldId id="316" r:id="rId11"/>
    <p:sldId id="320" r:id="rId12"/>
    <p:sldId id="321" r:id="rId13"/>
    <p:sldId id="322" r:id="rId14"/>
    <p:sldId id="323" r:id="rId15"/>
    <p:sldId id="302" r:id="rId16"/>
    <p:sldId id="324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0000FF"/>
    <a:srgbClr val="FABE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3" autoAdjust="0"/>
    <p:restoredTop sz="94660"/>
  </p:normalViewPr>
  <p:slideViewPr>
    <p:cSldViewPr snapToGrid="0">
      <p:cViewPr>
        <p:scale>
          <a:sx n="75" d="100"/>
          <a:sy n="75" d="100"/>
        </p:scale>
        <p:origin x="13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DC1D34-73C7-4208-8ECC-793A8C8CAE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57F561-C92F-45DC-9382-5662875675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312777-A670-4999-B0BD-E3A742D2B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98167B-84F5-4F04-9AB6-28DE5656D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D89C423-7E05-4C26-99A4-58F8292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6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2BBB54-E66F-47E4-85A6-F72FF948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5D04701-4968-43F0-B97E-6741BB54F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BD9141-DBED-43B3-8B77-A15833FC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0C09776-EB5B-4D1C-82D6-E07F3B1E6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CE5BDF-880C-4313-B91B-53865724E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4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0F05518-8147-46ED-8092-D66AC4C9A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55042EB-A347-45CC-8321-C0A11D666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25386A-1D30-4E1A-8D40-D7C3C6C75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6295D81-BBB1-4439-A545-77118D9D4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0B2EC3-A48A-4AA2-8B54-60D16599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81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D9999B-8907-4832-BD27-22431D7B1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257388-D969-4E3A-9C9D-A0034F70E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13C09E-BA22-4D03-B70F-4FBB98B8D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A959E65-3510-4D41-B064-C7DAB2A8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E96C4A-9E68-41C6-9746-E801F6EFD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7E1266-EBC9-431D-8EAD-8EB7CAA7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1017C95-9538-47E1-B9E1-214D77BBC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0D91DF-151D-4BF9-8B7E-EBC8DCE3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900B6A7-48DC-4B9C-83D3-2D478B5D3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63E2ADE-45CA-4605-ACC7-44B3BC348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8B1277-6A04-4D8F-BECD-14F810B19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260B86-D370-4389-B65E-57BC9770E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6D3AB0D-EDDB-4B5D-B363-814F53F09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ABB21B2-24BE-4D8E-838C-54E415D41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F85193F-B9D0-4A83-B076-8B732006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6ECCAA8-82A9-4563-840C-CB4006C6A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358592-9FE8-4354-8899-C0FDFBEDB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6C3B94D-B75E-450C-A12A-3E55029B8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4368ACA-43C5-46AF-8213-6EA2A347C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1FAD739-ACF3-4BD4-8531-25BA97482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D346A01-D5FC-479A-BF95-F8071BEE82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9C3FF30-E00E-49AA-AE78-BD8DB20D1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CC0E6FE-0B79-4789-B349-221D63902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BF299EA-5839-43A4-A94F-E5F867F5D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2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C58618-638A-4A2D-BF5D-5ABD0F2D1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B83B779-2405-4A6B-BA30-6FF12CE87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3F88C2B-8042-4C10-8595-FBEF4C229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4A4F8D9-DE53-4291-A456-137116A4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D298604-F833-46E9-8E40-4611E5DEA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7194836-35A6-4A9F-8A21-42EC545EA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8B276BF-1759-4456-9E38-23CA3CC2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39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379206-07A4-4FD5-BCE9-B2319315C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5B10AEF-283C-4107-8B2D-1F9E431A9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864C538-37D9-43E9-82D0-83BE3739B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AB66595-7E05-46C0-A59A-62B43432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A357A39-0EB9-45C1-8186-A9A2E73F6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165E35F-6806-4337-9C11-DB1A154FC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8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4867BD-62D2-49DF-A449-EBBE83B1F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EC3FD10-F5EE-4A72-8944-FD7FEC9608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05DCBB3-35E1-402B-B2EB-436A61D88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CA790A5-5C57-4709-8FC2-7F373F472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10AE77F-4EF2-45BB-AD84-5BE3B10D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C4769E-9E1C-48A1-AD30-359160E18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5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5F71A3D-FDE8-48E5-B7DE-9F9AA3E9F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428ADE-8D29-49A0-A08B-0DFFCF3CA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4E0AB6-58B6-450E-B025-1FF119F63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71C47-7F11-42EB-AF05-C55DF78C3B69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868885-D3D4-40FB-99CD-9ADADC0D3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45B723B-1D4F-4B4B-AFE0-FFF277451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26B6-A643-43C8-BDA6-E37BE5D5C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21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ertoffice.stx@dhs.vi.gov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ertoffice.stt@dhs.vi.go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86617EE8-8F4D-45B9-A7F0-7EE83B5F0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xmlns="" id="{0D6A2E9B-2AD2-4AD8-B279-2E9B869B20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241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, white&#10;&#10;Description automatically generated">
            <a:extLst>
              <a:ext uri="{FF2B5EF4-FFF2-40B4-BE49-F238E27FC236}">
                <a16:creationId xmlns:a16="http://schemas.microsoft.com/office/drawing/2014/main" xmlns="" id="{150A43F9-621E-4CC6-BC91-D9506F8F80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" b="10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Medicaid or Medical Assistance Program (MAP)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1230701" y="2622818"/>
            <a:ext cx="7481978" cy="74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FFFF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MEDICAID - MAP Providers</a:t>
            </a:r>
            <a:endParaRPr lang="x-none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1055422" y="3609560"/>
            <a:ext cx="5215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4800" b="1" dirty="0" err="1">
                <a:solidFill>
                  <a:schemeClr val="bg1"/>
                </a:solidFill>
                <a:cs typeface="Arial" panose="020B0604020202020204" pitchFamily="34" charset="0"/>
              </a:rPr>
              <a:t>Territorywide</a:t>
            </a:r>
            <a:r>
              <a:rPr 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:</a:t>
            </a:r>
          </a:p>
          <a:p>
            <a:pPr algn="ctr" fontAlgn="base"/>
            <a:r>
              <a:rPr 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340-227-4686</a:t>
            </a:r>
            <a:endParaRPr lang="x-none" sz="4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05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posing for the camera&#10;&#10;Description automatically generated">
            <a:extLst>
              <a:ext uri="{FF2B5EF4-FFF2-40B4-BE49-F238E27FC236}">
                <a16:creationId xmlns:a16="http://schemas.microsoft.com/office/drawing/2014/main" xmlns="" id="{47CF4C95-851B-4B07-91AF-BB6C41D054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b="10350"/>
          <a:stretch/>
        </p:blipFill>
        <p:spPr>
          <a:xfrm>
            <a:off x="0" y="0"/>
            <a:ext cx="1217179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0" y="-1578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Senior Citizens Programs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20209" y="1699499"/>
            <a:ext cx="6075791" cy="825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solidFill>
                  <a:srgbClr val="FFFF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MEALS ON WHEELS</a:t>
            </a:r>
            <a:endParaRPr lang="x-none" sz="44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719052" y="2701438"/>
            <a:ext cx="68704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3200" b="1" dirty="0">
                <a:solidFill>
                  <a:srgbClr val="FFFF00"/>
                </a:solidFill>
                <a:cs typeface="Arial" panose="020B0604020202020204" pitchFamily="34" charset="0"/>
              </a:rPr>
              <a:t>Apply Online: </a:t>
            </a:r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www.dhs.gov.vi</a:t>
            </a:r>
          </a:p>
          <a:p>
            <a:r>
              <a:rPr lang="en-US" sz="3200" b="1" dirty="0">
                <a:solidFill>
                  <a:srgbClr val="FFFF00"/>
                </a:solidFill>
                <a:cs typeface="Arial" panose="020B0604020202020204" pitchFamily="34" charset="0"/>
              </a:rPr>
              <a:t>Call: </a:t>
            </a:r>
          </a:p>
          <a:p>
            <a:pPr marL="800100" lvl="1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</a:rPr>
              <a:t>St. Croix </a:t>
            </a:r>
          </a:p>
          <a:p>
            <a:pPr marL="1257300" lvl="2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340-772-7100 ext. 7900, 7055 or 7056</a:t>
            </a:r>
          </a:p>
          <a:p>
            <a:pPr marL="1257300" lvl="2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340-642-6289</a:t>
            </a:r>
          </a:p>
          <a:p>
            <a:pPr marL="800100" lvl="1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</a:rPr>
              <a:t>St. Thomas </a:t>
            </a:r>
          </a:p>
          <a:p>
            <a:pPr marL="1257300" lvl="2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340-774-0930 ext-4249 or x-4246 </a:t>
            </a:r>
          </a:p>
          <a:p>
            <a:pPr marL="800100" lvl="1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chemeClr val="bg1"/>
                </a:solidFill>
              </a:rPr>
              <a:t>St. John</a:t>
            </a:r>
          </a:p>
          <a:p>
            <a:pPr marL="1257300" lvl="2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340-776-6334</a:t>
            </a:r>
          </a:p>
          <a:p>
            <a:pPr fontAlgn="base"/>
            <a:endParaRPr lang="x-none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52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posing for the camera&#10;&#10;Description automatically generated">
            <a:extLst>
              <a:ext uri="{FF2B5EF4-FFF2-40B4-BE49-F238E27FC236}">
                <a16:creationId xmlns:a16="http://schemas.microsoft.com/office/drawing/2014/main" xmlns="" id="{47CF4C95-851B-4B07-91AF-BB6C41D054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b="10350"/>
          <a:stretch/>
        </p:blipFill>
        <p:spPr>
          <a:xfrm>
            <a:off x="0" y="0"/>
            <a:ext cx="1217179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0" y="-1578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Senior Citizens Programs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212161" y="1498953"/>
            <a:ext cx="5693339" cy="825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b="1" dirty="0">
                <a:solidFill>
                  <a:srgbClr val="FFFF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MEALS ON WHEELS</a:t>
            </a:r>
            <a:endParaRPr lang="x-none" sz="44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642852" y="2147997"/>
            <a:ext cx="687046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sz="3600" dirty="0" err="1">
                <a:solidFill>
                  <a:srgbClr val="FFFF00"/>
                </a:solidFill>
                <a:cs typeface="Arial" panose="020B0604020202020204" pitchFamily="34" charset="0"/>
              </a:rPr>
              <a:t>Dropboxes</a:t>
            </a:r>
            <a:r>
              <a:rPr lang="en-US" sz="3600" b="1" dirty="0">
                <a:solidFill>
                  <a:srgbClr val="FFFF00"/>
                </a:solidFill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cs typeface="Arial" panose="020B0604020202020204" pitchFamily="34" charset="0"/>
              </a:rPr>
              <a:t> </a:t>
            </a:r>
            <a:endParaRPr lang="en-US" sz="1600" dirty="0"/>
          </a:p>
          <a:p>
            <a:pPr marL="342900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ST. CROIX </a:t>
            </a:r>
          </a:p>
          <a:p>
            <a:pPr marL="800100" lvl="1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Herbert Grigg Home for the Aged </a:t>
            </a:r>
          </a:p>
          <a:p>
            <a:pPr marL="800100" lvl="1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Richmond Senior Center </a:t>
            </a:r>
          </a:p>
          <a:p>
            <a:pPr marL="342900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ST. THOMAS</a:t>
            </a:r>
          </a:p>
          <a:p>
            <a:pPr marL="800100" lvl="1" indent="-3429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DHS </a:t>
            </a:r>
            <a:r>
              <a:rPr lang="en-US" sz="2800" dirty="0" err="1">
                <a:solidFill>
                  <a:schemeClr val="bg1"/>
                </a:solidFill>
              </a:rPr>
              <a:t>Knud</a:t>
            </a:r>
            <a:r>
              <a:rPr lang="en-US" sz="2800" dirty="0">
                <a:solidFill>
                  <a:schemeClr val="bg1"/>
                </a:solidFill>
              </a:rPr>
              <a:t> Hansen Building, Hospital Ground </a:t>
            </a:r>
          </a:p>
          <a:p>
            <a:pPr marL="342900" indent="-3429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</a:rPr>
              <a:t>ST. JOHN</a:t>
            </a:r>
          </a:p>
          <a:p>
            <a:pPr marL="742950" lvl="1" indent="-28575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DHS Multi-Purpose Center</a:t>
            </a:r>
            <a:endParaRPr lang="x-none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143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posing for the camera&#10;&#10;Description automatically generated">
            <a:extLst>
              <a:ext uri="{FF2B5EF4-FFF2-40B4-BE49-F238E27FC236}">
                <a16:creationId xmlns:a16="http://schemas.microsoft.com/office/drawing/2014/main" xmlns="" id="{47CF4C95-851B-4B07-91AF-BB6C41D054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b="10350"/>
          <a:stretch/>
        </p:blipFill>
        <p:spPr>
          <a:xfrm>
            <a:off x="0" y="0"/>
            <a:ext cx="1217179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Senior Citizens Programs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20210" y="1357581"/>
            <a:ext cx="6075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4000" b="1" dirty="0">
                <a:solidFill>
                  <a:srgbClr val="FFFF00"/>
                </a:solidFill>
                <a:cs typeface="Arial" panose="020B0604020202020204" pitchFamily="34" charset="0"/>
              </a:rPr>
              <a:t>ELDER AND DISABLED ADULT DISASTER REGISTRY</a:t>
            </a:r>
            <a:endParaRPr lang="x-none" sz="40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393700" y="2803981"/>
            <a:ext cx="60757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Register for tracking and evacuation or emergency assistance during manmade or natural disasters.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endParaRPr lang="en-US" sz="28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60 years and older living alone </a:t>
            </a:r>
          </a:p>
          <a:p>
            <a:pPr marL="742950" lvl="1" indent="-28575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disabled and living alone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5415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posing for the camera&#10;&#10;Description automatically generated">
            <a:extLst>
              <a:ext uri="{FF2B5EF4-FFF2-40B4-BE49-F238E27FC236}">
                <a16:creationId xmlns:a16="http://schemas.microsoft.com/office/drawing/2014/main" xmlns="" id="{47CF4C95-851B-4B07-91AF-BB6C41D054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b="10350"/>
          <a:stretch/>
        </p:blipFill>
        <p:spPr>
          <a:xfrm>
            <a:off x="0" y="0"/>
            <a:ext cx="1217179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Senior Citizens Programs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20210" y="1357581"/>
            <a:ext cx="6075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4000" b="1" dirty="0">
                <a:solidFill>
                  <a:srgbClr val="FFFF00"/>
                </a:solidFill>
                <a:cs typeface="Arial" panose="020B0604020202020204" pitchFamily="34" charset="0"/>
              </a:rPr>
              <a:t>ELDER AND DISABLED ADULT DISASTER REGISTRY</a:t>
            </a:r>
            <a:endParaRPr lang="x-none" sz="4000" dirty="0">
              <a:solidFill>
                <a:srgbClr val="FFFF00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762000" y="2830518"/>
            <a:ext cx="523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St. Thomas 340-715-6935</a:t>
            </a:r>
          </a:p>
          <a:p>
            <a:pPr marL="457200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St. Croix 340-773-6630</a:t>
            </a:r>
          </a:p>
          <a:p>
            <a:pPr marL="457200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St. John 340-776-6334</a:t>
            </a:r>
            <a:endParaRPr lang="en-US" sz="16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fontAlgn="base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74351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3D0768E-3B16-4B27-98CA-E21EC95E6215}"/>
              </a:ext>
            </a:extLst>
          </p:cNvPr>
          <p:cNvGrpSpPr/>
          <p:nvPr/>
        </p:nvGrpSpPr>
        <p:grpSpPr>
          <a:xfrm>
            <a:off x="3500574" y="2394641"/>
            <a:ext cx="7428456" cy="2953254"/>
            <a:chOff x="3156668" y="2162754"/>
            <a:chExt cx="7090418" cy="2611039"/>
          </a:xfrm>
          <a:solidFill>
            <a:schemeClr val="bg1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234C04A-5DA0-4DA7-BFFA-4C4E8D25F93F}"/>
                </a:ext>
              </a:extLst>
            </p:cNvPr>
            <p:cNvSpPr/>
            <p:nvPr/>
          </p:nvSpPr>
          <p:spPr>
            <a:xfrm>
              <a:off x="3156668" y="2162754"/>
              <a:ext cx="7090418" cy="26110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5BE0680-8CEB-43E4-B416-F447D3810495}"/>
                </a:ext>
              </a:extLst>
            </p:cNvPr>
            <p:cNvSpPr txBox="1"/>
            <p:nvPr/>
          </p:nvSpPr>
          <p:spPr>
            <a:xfrm>
              <a:off x="3653953" y="2307970"/>
              <a:ext cx="5926276" cy="4561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sz="44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273289C4-FA82-4D2F-9CD8-0FA71E2ECA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5" b="11291"/>
          <a:stretch/>
        </p:blipFill>
        <p:spPr>
          <a:xfrm>
            <a:off x="4952999" y="127969"/>
            <a:ext cx="2303349" cy="24309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74BE389-DEDA-4B63-BBE5-B94804710DA3}"/>
              </a:ext>
            </a:extLst>
          </p:cNvPr>
          <p:cNvSpPr txBox="1"/>
          <p:nvPr/>
        </p:nvSpPr>
        <p:spPr>
          <a:xfrm>
            <a:off x="254000" y="2598433"/>
            <a:ext cx="8470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Child Abuse and Neglect</a:t>
            </a:r>
          </a:p>
          <a:p>
            <a:pPr algn="ctr"/>
            <a:endParaRPr lang="en-US" sz="2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If you hear, see or suspect abuse or neglect of a child, please call:</a:t>
            </a:r>
          </a:p>
          <a:p>
            <a:pPr marL="914400" lvl="1" indent="-4572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St. Croix 340-772-7119</a:t>
            </a:r>
          </a:p>
          <a:p>
            <a:pPr marL="914400" lvl="1" indent="-4572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St. Thomas-St. John 340-774-0930 ext. 4264</a:t>
            </a:r>
          </a:p>
          <a:p>
            <a:pPr marL="914400" lvl="1" indent="-4572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Always call 9-1-1 in an emergency</a:t>
            </a:r>
            <a:endParaRPr lang="en-US" sz="3600" b="1" u="sng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391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3D0768E-3B16-4B27-98CA-E21EC95E6215}"/>
              </a:ext>
            </a:extLst>
          </p:cNvPr>
          <p:cNvGrpSpPr/>
          <p:nvPr/>
        </p:nvGrpSpPr>
        <p:grpSpPr>
          <a:xfrm>
            <a:off x="3500574" y="2394641"/>
            <a:ext cx="7428456" cy="2953254"/>
            <a:chOff x="3156668" y="2162754"/>
            <a:chExt cx="7090418" cy="2611039"/>
          </a:xfrm>
          <a:solidFill>
            <a:schemeClr val="bg1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234C04A-5DA0-4DA7-BFFA-4C4E8D25F93F}"/>
                </a:ext>
              </a:extLst>
            </p:cNvPr>
            <p:cNvSpPr/>
            <p:nvPr/>
          </p:nvSpPr>
          <p:spPr>
            <a:xfrm>
              <a:off x="3156668" y="2162754"/>
              <a:ext cx="7090418" cy="26110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5BE0680-8CEB-43E4-B416-F447D3810495}"/>
                </a:ext>
              </a:extLst>
            </p:cNvPr>
            <p:cNvSpPr txBox="1"/>
            <p:nvPr/>
          </p:nvSpPr>
          <p:spPr>
            <a:xfrm>
              <a:off x="3653953" y="2307970"/>
              <a:ext cx="5926276" cy="4561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sz="44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273289C4-FA82-4D2F-9CD8-0FA71E2EC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5" b="11291"/>
          <a:stretch/>
        </p:blipFill>
        <p:spPr>
          <a:xfrm>
            <a:off x="4719689" y="127968"/>
            <a:ext cx="2752622" cy="29050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A8D1900-B641-4E03-9714-EA130EF8B98F}"/>
              </a:ext>
            </a:extLst>
          </p:cNvPr>
          <p:cNvSpPr txBox="1"/>
          <p:nvPr/>
        </p:nvSpPr>
        <p:spPr>
          <a:xfrm>
            <a:off x="2595561" y="3962900"/>
            <a:ext cx="7000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www.dhs.gov.vi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3B1B49F-E21B-4343-A8D4-E9E8C333378A}"/>
              </a:ext>
            </a:extLst>
          </p:cNvPr>
          <p:cNvSpPr txBox="1"/>
          <p:nvPr/>
        </p:nvSpPr>
        <p:spPr>
          <a:xfrm>
            <a:off x="1625600" y="4854081"/>
            <a:ext cx="8604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www.Facebook.com/usvidhs</a:t>
            </a:r>
          </a:p>
        </p:txBody>
      </p:sp>
    </p:spTree>
    <p:extLst>
      <p:ext uri="{BB962C8B-B14F-4D97-AF65-F5344CB8AC3E}">
        <p14:creationId xmlns:p14="http://schemas.microsoft.com/office/powerpoint/2010/main" val="874984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86617EE8-8F4D-45B9-A7F0-7EE83B5F09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xmlns="" id="{CBF8F7FC-5C1C-497A-8BB5-C1A4F5045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60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13D0768E-3B16-4B27-98CA-E21EC95E6215}"/>
              </a:ext>
            </a:extLst>
          </p:cNvPr>
          <p:cNvGrpSpPr/>
          <p:nvPr/>
        </p:nvGrpSpPr>
        <p:grpSpPr>
          <a:xfrm>
            <a:off x="3500574" y="2394641"/>
            <a:ext cx="7428456" cy="2953254"/>
            <a:chOff x="3156668" y="2162754"/>
            <a:chExt cx="7090418" cy="2611039"/>
          </a:xfrm>
          <a:solidFill>
            <a:schemeClr val="bg1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234C04A-5DA0-4DA7-BFFA-4C4E8D25F93F}"/>
                </a:ext>
              </a:extLst>
            </p:cNvPr>
            <p:cNvSpPr/>
            <p:nvPr/>
          </p:nvSpPr>
          <p:spPr>
            <a:xfrm>
              <a:off x="3156668" y="2162754"/>
              <a:ext cx="7090418" cy="26110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5BE0680-8CEB-43E4-B416-F447D3810495}"/>
                </a:ext>
              </a:extLst>
            </p:cNvPr>
            <p:cNvSpPr txBox="1"/>
            <p:nvPr/>
          </p:nvSpPr>
          <p:spPr>
            <a:xfrm>
              <a:off x="3653953" y="2307970"/>
              <a:ext cx="5926276" cy="45616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sz="44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xmlns="" id="{273289C4-FA82-4D2F-9CD8-0FA71E2EC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5" b="11291"/>
          <a:stretch/>
        </p:blipFill>
        <p:spPr>
          <a:xfrm>
            <a:off x="4130778" y="170121"/>
            <a:ext cx="3593737" cy="379277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F5DBF9C-59B9-444E-9EBB-19C9A5815E7F}"/>
              </a:ext>
            </a:extLst>
          </p:cNvPr>
          <p:cNvSpPr/>
          <p:nvPr/>
        </p:nvSpPr>
        <p:spPr>
          <a:xfrm>
            <a:off x="1405570" y="3783158"/>
            <a:ext cx="8624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USVI DEPARTMENT OF HUMAN SERVICES </a:t>
            </a:r>
            <a:endParaRPr lang="x-none" sz="36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3C23C8-7E1A-4458-8284-85F56ED896E2}"/>
              </a:ext>
            </a:extLst>
          </p:cNvPr>
          <p:cNvSpPr txBox="1"/>
          <p:nvPr/>
        </p:nvSpPr>
        <p:spPr>
          <a:xfrm>
            <a:off x="1179411" y="4617884"/>
            <a:ext cx="9496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Cash, Food and Medical Assistance Programs </a:t>
            </a:r>
          </a:p>
          <a:p>
            <a:pPr lvl="0" algn="ctr"/>
            <a:r>
              <a:rPr lang="en-US" sz="28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 to Help Through Uncertain Times</a:t>
            </a:r>
            <a:endParaRPr lang="x-none" sz="28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71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DA announces SNAP plan during government shutdown | 2019-01-09 ...">
            <a:extLst>
              <a:ext uri="{FF2B5EF4-FFF2-40B4-BE49-F238E27FC236}">
                <a16:creationId xmlns:a16="http://schemas.microsoft.com/office/drawing/2014/main" xmlns="" id="{1D579B96-02E4-4BF8-98A5-2F735DC43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251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5AF43F-D7C5-405D-A475-A4D2728EB752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EAD283-CFF9-436D-88C4-52002ADFC603}"/>
              </a:ext>
            </a:extLst>
          </p:cNvPr>
          <p:cNvSpPr txBox="1"/>
          <p:nvPr/>
        </p:nvSpPr>
        <p:spPr>
          <a:xfrm>
            <a:off x="1381760" y="341918"/>
            <a:ext cx="942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Supplemental Nutrition Assistance Program (SNAP)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2F4B0A1-8DDB-400F-B07A-EB6840D25827}"/>
              </a:ext>
            </a:extLst>
          </p:cNvPr>
          <p:cNvSpPr txBox="1"/>
          <p:nvPr/>
        </p:nvSpPr>
        <p:spPr>
          <a:xfrm>
            <a:off x="372086" y="2413150"/>
            <a:ext cx="535585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400" b="1" dirty="0">
                <a:solidFill>
                  <a:schemeClr val="bg1"/>
                </a:solidFill>
              </a:rPr>
              <a:t>Benefits can be used for food at supermarkets, gas stations or any authorized EBT retailer or vendor authorized by the federal Food Nutrition Service to accept EBT cards </a:t>
            </a:r>
          </a:p>
        </p:txBody>
      </p:sp>
    </p:spTree>
    <p:extLst>
      <p:ext uri="{BB962C8B-B14F-4D97-AF65-F5344CB8AC3E}">
        <p14:creationId xmlns:p14="http://schemas.microsoft.com/office/powerpoint/2010/main" val="2211708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DA announces SNAP plan during government shutdown | 2019-01-09 ...">
            <a:extLst>
              <a:ext uri="{FF2B5EF4-FFF2-40B4-BE49-F238E27FC236}">
                <a16:creationId xmlns:a16="http://schemas.microsoft.com/office/drawing/2014/main" xmlns="" id="{1D579B96-02E4-4BF8-98A5-2F735DC43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251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5AF43F-D7C5-405D-A475-A4D2728EB752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EAD283-CFF9-436D-88C4-52002ADFC603}"/>
              </a:ext>
            </a:extLst>
          </p:cNvPr>
          <p:cNvSpPr txBox="1"/>
          <p:nvPr/>
        </p:nvSpPr>
        <p:spPr>
          <a:xfrm>
            <a:off x="2258136" y="334169"/>
            <a:ext cx="75552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Supplemental Nutrition Assistance Program (SNAP)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1F219B-66A7-4936-85B5-8B44FC002560}"/>
              </a:ext>
            </a:extLst>
          </p:cNvPr>
          <p:cNvSpPr txBox="1"/>
          <p:nvPr/>
        </p:nvSpPr>
        <p:spPr>
          <a:xfrm>
            <a:off x="819881" y="3697240"/>
            <a:ext cx="5215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cs typeface="Arial" panose="020B0604020202020204" pitchFamily="34" charset="0"/>
              </a:rPr>
              <a:t>www.dhs.gov.vi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80646B0-E125-431F-8708-CFB9E4373EC8}"/>
              </a:ext>
            </a:extLst>
          </p:cNvPr>
          <p:cNvSpPr txBox="1"/>
          <p:nvPr/>
        </p:nvSpPr>
        <p:spPr>
          <a:xfrm>
            <a:off x="1230702" y="2465575"/>
            <a:ext cx="4865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FFFF00"/>
                </a:solidFill>
              </a:rPr>
              <a:t>APPLY ONLINE</a:t>
            </a:r>
          </a:p>
        </p:txBody>
      </p:sp>
    </p:spTree>
    <p:extLst>
      <p:ext uri="{BB962C8B-B14F-4D97-AF65-F5344CB8AC3E}">
        <p14:creationId xmlns:p14="http://schemas.microsoft.com/office/powerpoint/2010/main" val="2291902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DA announces SNAP plan during government shutdown | 2019-01-09 ...">
            <a:extLst>
              <a:ext uri="{FF2B5EF4-FFF2-40B4-BE49-F238E27FC236}">
                <a16:creationId xmlns:a16="http://schemas.microsoft.com/office/drawing/2014/main" xmlns="" id="{1D579B96-02E4-4BF8-98A5-2F735DC43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251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5AF43F-D7C5-405D-A475-A4D2728EB752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EAD283-CFF9-436D-88C4-52002ADFC603}"/>
              </a:ext>
            </a:extLst>
          </p:cNvPr>
          <p:cNvSpPr txBox="1"/>
          <p:nvPr/>
        </p:nvSpPr>
        <p:spPr>
          <a:xfrm>
            <a:off x="2327003" y="267978"/>
            <a:ext cx="75379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Supplemental Nutrition Assistance Program (SNAP)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1F219B-66A7-4936-85B5-8B44FC002560}"/>
              </a:ext>
            </a:extLst>
          </p:cNvPr>
          <p:cNvSpPr txBox="1"/>
          <p:nvPr/>
        </p:nvSpPr>
        <p:spPr>
          <a:xfrm>
            <a:off x="243072" y="2920456"/>
            <a:ext cx="7537953" cy="321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</a:rPr>
              <a:t>St. Croix </a:t>
            </a:r>
            <a:r>
              <a:rPr lang="en-US" sz="3200" dirty="0">
                <a:solidFill>
                  <a:schemeClr val="bg1"/>
                </a:solidFill>
              </a:rPr>
              <a:t>– 41B Mars Hill, Frederiksted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</a:rPr>
              <a:t>St. Thomas </a:t>
            </a:r>
            <a:r>
              <a:rPr lang="en-US" sz="3200" dirty="0">
                <a:solidFill>
                  <a:schemeClr val="bg1"/>
                </a:solidFill>
              </a:rPr>
              <a:t>– 1303 Hospital Ground, </a:t>
            </a:r>
            <a:r>
              <a:rPr lang="en-US" sz="3200" dirty="0" err="1">
                <a:solidFill>
                  <a:schemeClr val="bg1"/>
                </a:solidFill>
              </a:rPr>
              <a:t>Knud</a:t>
            </a:r>
            <a:r>
              <a:rPr lang="en-US" sz="3200" dirty="0">
                <a:solidFill>
                  <a:schemeClr val="bg1"/>
                </a:solidFill>
              </a:rPr>
              <a:t> Hansen Complex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</a:rPr>
              <a:t>St. John </a:t>
            </a:r>
            <a:r>
              <a:rPr lang="en-US" sz="3200" dirty="0">
                <a:solidFill>
                  <a:schemeClr val="bg1"/>
                </a:solidFill>
              </a:rPr>
              <a:t>– DHS Multi-Purpose Building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200" b="1" dirty="0">
                <a:solidFill>
                  <a:schemeClr val="bg1"/>
                </a:solidFill>
              </a:rPr>
              <a:t>ALL</a:t>
            </a:r>
            <a:r>
              <a:rPr lang="en-US" sz="3200" dirty="0">
                <a:solidFill>
                  <a:schemeClr val="bg1"/>
                </a:solidFill>
              </a:rPr>
              <a:t> Plaza Extra and Pueblos locations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80646B0-E125-431F-8708-CFB9E4373EC8}"/>
              </a:ext>
            </a:extLst>
          </p:cNvPr>
          <p:cNvSpPr txBox="1"/>
          <p:nvPr/>
        </p:nvSpPr>
        <p:spPr>
          <a:xfrm>
            <a:off x="722106" y="2127976"/>
            <a:ext cx="68176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</a:rPr>
              <a:t>PICK UP AN APPLICATION</a:t>
            </a:r>
          </a:p>
        </p:txBody>
      </p:sp>
    </p:spTree>
    <p:extLst>
      <p:ext uri="{BB962C8B-B14F-4D97-AF65-F5344CB8AC3E}">
        <p14:creationId xmlns:p14="http://schemas.microsoft.com/office/powerpoint/2010/main" val="130502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DA announces SNAP plan during government shutdown | 2019-01-09 ...">
            <a:extLst>
              <a:ext uri="{FF2B5EF4-FFF2-40B4-BE49-F238E27FC236}">
                <a16:creationId xmlns:a16="http://schemas.microsoft.com/office/drawing/2014/main" xmlns="" id="{1D579B96-02E4-4BF8-98A5-2F735DC43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251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5AF43F-D7C5-405D-A475-A4D2728EB752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EAD283-CFF9-436D-88C4-52002ADFC603}"/>
              </a:ext>
            </a:extLst>
          </p:cNvPr>
          <p:cNvSpPr txBox="1"/>
          <p:nvPr/>
        </p:nvSpPr>
        <p:spPr>
          <a:xfrm>
            <a:off x="2327003" y="267978"/>
            <a:ext cx="75379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Supplemental Nutrition Assistance Program (SNAP)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1F219B-66A7-4936-85B5-8B44FC002560}"/>
              </a:ext>
            </a:extLst>
          </p:cNvPr>
          <p:cNvSpPr txBox="1"/>
          <p:nvPr/>
        </p:nvSpPr>
        <p:spPr>
          <a:xfrm>
            <a:off x="595093" y="2941028"/>
            <a:ext cx="753795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lvl="1" indent="-5715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600" b="1" dirty="0">
                <a:solidFill>
                  <a:schemeClr val="bg1"/>
                </a:solidFill>
              </a:rPr>
              <a:t>ST. CROIX  </a:t>
            </a:r>
          </a:p>
          <a:p>
            <a:pPr marL="1485900" lvl="2" indent="-571500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1"/>
                </a:solidFill>
              </a:rPr>
              <a:t>340-772-7100</a:t>
            </a:r>
          </a:p>
          <a:p>
            <a:pPr marL="1485900" lvl="2" indent="-571500"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bg1"/>
              </a:solidFill>
            </a:endParaRPr>
          </a:p>
          <a:p>
            <a:pPr marL="1028700" lvl="1" indent="-571500"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600" b="1" dirty="0">
                <a:solidFill>
                  <a:schemeClr val="bg1"/>
                </a:solidFill>
              </a:rPr>
              <a:t>ST. THOMAS- ST. JOHN </a:t>
            </a:r>
          </a:p>
          <a:p>
            <a:pPr marL="1485900" lvl="2" indent="-571500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1"/>
                </a:solidFill>
              </a:rPr>
              <a:t>340-774-2399 or </a:t>
            </a:r>
          </a:p>
          <a:p>
            <a:pPr marL="1485900" lvl="2" indent="-571500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chemeClr val="bg1"/>
                </a:solidFill>
              </a:rPr>
              <a:t>340-774-0930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80646B0-E125-431F-8708-CFB9E4373EC8}"/>
              </a:ext>
            </a:extLst>
          </p:cNvPr>
          <p:cNvSpPr txBox="1"/>
          <p:nvPr/>
        </p:nvSpPr>
        <p:spPr>
          <a:xfrm>
            <a:off x="899906" y="2038631"/>
            <a:ext cx="9871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CALL US FOR 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3397466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SDA announces SNAP plan during government shutdown | 2019-01-09 ...">
            <a:extLst>
              <a:ext uri="{FF2B5EF4-FFF2-40B4-BE49-F238E27FC236}">
                <a16:creationId xmlns:a16="http://schemas.microsoft.com/office/drawing/2014/main" xmlns="" id="{1D579B96-02E4-4BF8-98A5-2F735DC43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b="1251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45AF43F-D7C5-405D-A475-A4D2728EB752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BEAD283-CFF9-436D-88C4-52002ADFC603}"/>
              </a:ext>
            </a:extLst>
          </p:cNvPr>
          <p:cNvSpPr txBox="1"/>
          <p:nvPr/>
        </p:nvSpPr>
        <p:spPr>
          <a:xfrm>
            <a:off x="2327003" y="267978"/>
            <a:ext cx="75379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Supplemental Nutrition Assistance Program (SNAP)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F1F219B-66A7-4936-85B5-8B44FC002560}"/>
              </a:ext>
            </a:extLst>
          </p:cNvPr>
          <p:cNvSpPr txBox="1"/>
          <p:nvPr/>
        </p:nvSpPr>
        <p:spPr>
          <a:xfrm>
            <a:off x="652854" y="3131905"/>
            <a:ext cx="7537953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Certoffice.stx@dhs.vi.gov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  <a:p>
            <a:pPr marL="914400" lvl="1" indent="-457200">
              <a:lnSpc>
                <a:spcPct val="150000"/>
              </a:lnSpc>
              <a:buClr>
                <a:srgbClr val="FFFF00"/>
              </a:buClr>
              <a:buFont typeface="Courier New" panose="02070309020205020404" pitchFamily="49" charset="0"/>
              <a:buChar char="o"/>
            </a:pPr>
            <a:r>
              <a:rPr lang="en-US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Certoffice.stt@dhs.vi.gov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80646B0-E125-431F-8708-CFB9E4373EC8}"/>
              </a:ext>
            </a:extLst>
          </p:cNvPr>
          <p:cNvSpPr txBox="1"/>
          <p:nvPr/>
        </p:nvSpPr>
        <p:spPr>
          <a:xfrm>
            <a:off x="652854" y="2247208"/>
            <a:ext cx="9526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SUBMIT COMPLETED APPLICATIONS TO:</a:t>
            </a:r>
          </a:p>
        </p:txBody>
      </p:sp>
    </p:spTree>
    <p:extLst>
      <p:ext uri="{BB962C8B-B14F-4D97-AF65-F5344CB8AC3E}">
        <p14:creationId xmlns:p14="http://schemas.microsoft.com/office/powerpoint/2010/main" val="305299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, white&#10;&#10;Description automatically generated">
            <a:extLst>
              <a:ext uri="{FF2B5EF4-FFF2-40B4-BE49-F238E27FC236}">
                <a16:creationId xmlns:a16="http://schemas.microsoft.com/office/drawing/2014/main" xmlns="" id="{150A43F9-621E-4CC6-BC91-D9506F8F80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" b="10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Medicaid or Medical Assistance Program (MAP)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1230702" y="2622818"/>
            <a:ext cx="4865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APPLY ONLINE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1055422" y="3609560"/>
            <a:ext cx="5215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www.dhs.gov.vi</a:t>
            </a:r>
          </a:p>
        </p:txBody>
      </p:sp>
    </p:spTree>
    <p:extLst>
      <p:ext uri="{BB962C8B-B14F-4D97-AF65-F5344CB8AC3E}">
        <p14:creationId xmlns:p14="http://schemas.microsoft.com/office/powerpoint/2010/main" val="306062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able, white&#10;&#10;Description automatically generated">
            <a:extLst>
              <a:ext uri="{FF2B5EF4-FFF2-40B4-BE49-F238E27FC236}">
                <a16:creationId xmlns:a16="http://schemas.microsoft.com/office/drawing/2014/main" xmlns="" id="{150A43F9-621E-4CC6-BC91-D9506F8F80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" b="10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295438-CA7C-468B-85BF-88AD3951BEEC}"/>
              </a:ext>
            </a:extLst>
          </p:cNvPr>
          <p:cNvSpPr/>
          <p:nvPr/>
        </p:nvSpPr>
        <p:spPr>
          <a:xfrm>
            <a:off x="-20" y="-10"/>
            <a:ext cx="12192000" cy="685800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D081A5-A0C8-4991-B8E4-6FF75DEC7536}"/>
              </a:ext>
            </a:extLst>
          </p:cNvPr>
          <p:cNvSpPr txBox="1"/>
          <p:nvPr/>
        </p:nvSpPr>
        <p:spPr>
          <a:xfrm>
            <a:off x="1381760" y="341918"/>
            <a:ext cx="942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Medicaid or Medical Assistance Program (MAP)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D0D7AB6-D244-4124-ADAD-32016D318F69}"/>
              </a:ext>
            </a:extLst>
          </p:cNvPr>
          <p:cNvSpPr txBox="1"/>
          <p:nvPr/>
        </p:nvSpPr>
        <p:spPr>
          <a:xfrm>
            <a:off x="1230702" y="2519300"/>
            <a:ext cx="4865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 CALL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6CDC24-7641-425B-B193-F7516E474F91}"/>
              </a:ext>
            </a:extLst>
          </p:cNvPr>
          <p:cNvSpPr txBox="1"/>
          <p:nvPr/>
        </p:nvSpPr>
        <p:spPr>
          <a:xfrm>
            <a:off x="693113" y="3455996"/>
            <a:ext cx="5215858" cy="304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St. Croix: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340-772-7117 or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340-772-7100 ext. 7006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St. Thomas/St. John: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340-774-0930 ext. 4308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13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374</Words>
  <Application>Microsoft Office PowerPoint</Application>
  <PresentationFormat>Custom</PresentationFormat>
  <Paragraphs>79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Lett</dc:creator>
  <cp:lastModifiedBy>Josina Baly-Pole</cp:lastModifiedBy>
  <cp:revision>11</cp:revision>
  <dcterms:created xsi:type="dcterms:W3CDTF">2020-04-16T17:03:40Z</dcterms:created>
  <dcterms:modified xsi:type="dcterms:W3CDTF">2020-04-17T17:25:54Z</dcterms:modified>
</cp:coreProperties>
</file>